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handoutMasterIdLst>
    <p:handoutMasterId r:id="rId25"/>
  </p:handoutMasterIdLst>
  <p:sldIdLst>
    <p:sldId id="385" r:id="rId2"/>
    <p:sldId id="405" r:id="rId3"/>
    <p:sldId id="392" r:id="rId4"/>
    <p:sldId id="406" r:id="rId5"/>
    <p:sldId id="360" r:id="rId6"/>
    <p:sldId id="375" r:id="rId7"/>
    <p:sldId id="427" r:id="rId8"/>
    <p:sldId id="415" r:id="rId9"/>
    <p:sldId id="428" r:id="rId10"/>
    <p:sldId id="421" r:id="rId11"/>
    <p:sldId id="422" r:id="rId12"/>
    <p:sldId id="411" r:id="rId13"/>
    <p:sldId id="412" r:id="rId14"/>
    <p:sldId id="413" r:id="rId15"/>
    <p:sldId id="416" r:id="rId16"/>
    <p:sldId id="429" r:id="rId17"/>
    <p:sldId id="426" r:id="rId18"/>
    <p:sldId id="430" r:id="rId19"/>
    <p:sldId id="431" r:id="rId20"/>
    <p:sldId id="433" r:id="rId21"/>
    <p:sldId id="434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015" autoAdjust="0"/>
    <p:restoredTop sz="86369" autoAdjust="0"/>
  </p:normalViewPr>
  <p:slideViewPr>
    <p:cSldViewPr>
      <p:cViewPr>
        <p:scale>
          <a:sx n="60" d="100"/>
          <a:sy n="60" d="100"/>
        </p:scale>
        <p:origin x="-1422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C2CF7-76C3-4456-89CF-F4FA503A52FB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D76EE-75D4-402D-A1CB-FE99E48FD8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5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5E93F-7113-45D3-84C5-BEDF8815C05A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BD620-26D8-489D-BC5C-5D1CE35F6F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438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59666" indent="-292179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68718" indent="-233744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36205" indent="-233744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103692" indent="-233744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fld id="{E83A1EA2-0E96-424B-BF7F-77470D0EEB55}" type="slidenum">
              <a:rPr lang="en-GB">
                <a:solidFill>
                  <a:srgbClr val="000000"/>
                </a:solidFill>
              </a:rPr>
              <a:pPr/>
              <a:t>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54948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BD620-26D8-489D-BC5C-5D1CE35F6FB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61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5C83-3F2F-4ECC-BEB0-9FB00236CE0E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AE06-F1CB-4227-8098-876B2D32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1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5C83-3F2F-4ECC-BEB0-9FB00236CE0E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AE06-F1CB-4227-8098-876B2D32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22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5C83-3F2F-4ECC-BEB0-9FB00236CE0E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AE06-F1CB-4227-8098-876B2D32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14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5C83-3F2F-4ECC-BEB0-9FB00236CE0E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AE06-F1CB-4227-8098-876B2D32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50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5C83-3F2F-4ECC-BEB0-9FB00236CE0E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AE06-F1CB-4227-8098-876B2D32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5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5C83-3F2F-4ECC-BEB0-9FB00236CE0E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AE06-F1CB-4227-8098-876B2D32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3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5C83-3F2F-4ECC-BEB0-9FB00236CE0E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AE06-F1CB-4227-8098-876B2D32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5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5C83-3F2F-4ECC-BEB0-9FB00236CE0E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AE06-F1CB-4227-8098-876B2D32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5C83-3F2F-4ECC-BEB0-9FB00236CE0E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AE06-F1CB-4227-8098-876B2D32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79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5C83-3F2F-4ECC-BEB0-9FB00236CE0E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AE06-F1CB-4227-8098-876B2D32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69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5C83-3F2F-4ECC-BEB0-9FB00236CE0E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AE06-F1CB-4227-8098-876B2D32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77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95C83-3F2F-4ECC-BEB0-9FB00236CE0E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0AE06-F1CB-4227-8098-876B2D3272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9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../../../Current/AP.xlsx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8903" y="762000"/>
            <a:ext cx="8991600" cy="5562600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CENTRAL EXPRESSWAY PROJECT -II</a:t>
            </a:r>
            <a:br>
              <a:rPr lang="en-US" sz="3000" dirty="0" smtClean="0"/>
            </a:br>
            <a:r>
              <a:rPr lang="en-US" sz="3000" dirty="0" smtClean="0"/>
              <a:t>MEERIGAMA-KURUNEGALA 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(37+090-78+00)- 39.29 </a:t>
            </a:r>
            <a:r>
              <a:rPr lang="en-US" sz="3000" dirty="0" smtClean="0">
                <a:latin typeface="Andalus" pitchFamily="18" charset="-78"/>
                <a:cs typeface="Andalus" pitchFamily="18" charset="-78"/>
              </a:rPr>
              <a:t>km </a:t>
            </a:r>
            <a:br>
              <a:rPr lang="en-US" sz="3000" dirty="0" smtClean="0">
                <a:latin typeface="Andalus" pitchFamily="18" charset="-78"/>
                <a:cs typeface="Andalus" pitchFamily="18" charset="-78"/>
              </a:rPr>
            </a:br>
            <a:r>
              <a:rPr lang="en-US" sz="3000" dirty="0" smtClean="0"/>
              <a:t>WITH AMBEPUSSA LINK</a:t>
            </a:r>
            <a:r>
              <a:rPr lang="en-US" sz="28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200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5712468"/>
              </p:ext>
            </p:extLst>
          </p:nvPr>
        </p:nvGraphicFramePr>
        <p:xfrm>
          <a:off x="0" y="1295400"/>
          <a:ext cx="9144001" cy="4997258"/>
        </p:xfrm>
        <a:graphic>
          <a:graphicData uri="http://schemas.openxmlformats.org/drawingml/2006/table">
            <a:tbl>
              <a:tblPr firstRow="1" firstCol="1" bandRow="1"/>
              <a:tblGrid>
                <a:gridCol w="898008"/>
                <a:gridCol w="3126991"/>
                <a:gridCol w="1706037"/>
                <a:gridCol w="1706037"/>
                <a:gridCol w="1706928"/>
              </a:tblGrid>
              <a:tr h="4459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Latha"/>
                        </a:rPr>
                        <a:t>NO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Calibri"/>
                          <a:cs typeface="Latha"/>
                        </a:rPr>
                        <a:t>*Activity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Calibri"/>
                          <a:cs typeface="Latha"/>
                        </a:rPr>
                        <a:t>*Proposed Time (Days)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Calibri"/>
                          <a:cs typeface="Latha"/>
                        </a:rPr>
                        <a:t>*Date of Commencement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Calibri"/>
                          <a:cs typeface="Latha"/>
                        </a:rPr>
                        <a:t>*Date of Completion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Appointment Of 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CANC &amp; PC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10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20/06/2016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30/06/2016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5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</a:t>
                      </a:r>
                      <a:endParaRPr lang="en-US" sz="14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Preparation of 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Bidding </a:t>
                      </a: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Document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01 month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20/6/2016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21/07/2016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9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4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Scrutinizing the Budding Document by PC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14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22/07/2016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06/08/2016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9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5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Approval for the Budding Document By CANC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7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08/08/2016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15/08/2016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04/08/2016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1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6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Issue of Budding Documents and Closing of 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Bids Per-Bid </a:t>
                      </a: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meeting, Site visits an give clarification if any, issue addenda if any 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28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05/08/2016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19/09/2016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 </a:t>
                      </a:r>
                      <a:endParaRPr lang="en-US" sz="24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9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7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Evaluation of Bids by PC and submission PC report to CANC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14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20/09/2016</a:t>
                      </a:r>
                      <a:endParaRPr lang="en-US" sz="14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30/09/2016</a:t>
                      </a:r>
                      <a:endParaRPr lang="en-US" sz="14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8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Negotiations by CANC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7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03/10/2016</a:t>
                      </a:r>
                      <a:endParaRPr lang="en-US" sz="14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7/10/2016</a:t>
                      </a:r>
                      <a:endParaRPr lang="en-US" sz="14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5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Latha"/>
                        </a:rPr>
                        <a:t>9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Obtain CANC determination for award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7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10/10/2016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14/10/2016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9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Latha"/>
                        </a:rPr>
                        <a:t>10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Obtain approval of the Cabinet of Ministers for the Award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10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17/10/2016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21/10/2016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9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Latha"/>
                        </a:rPr>
                        <a:t>12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Issue of Letter of Acceptance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 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7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24/10/2016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17/11/2016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9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Latha"/>
                        </a:rPr>
                        <a:t>13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Signing of Contract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30/10/2016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16/12/2016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57664"/>
            <a:ext cx="9144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atha" pitchFamily="34" charset="0"/>
              </a:rPr>
              <a:t>Central Expressway Project Section II</a:t>
            </a:r>
            <a:endParaRPr kumimoji="0" lang="en-US" sz="105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atha" pitchFamily="34" charset="0"/>
              </a:rPr>
              <a:t>Meerigama to Kurunegala</a:t>
            </a:r>
            <a:endParaRPr kumimoji="0" lang="en-US" sz="105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Latha" pitchFamily="34" charset="0"/>
              </a:rPr>
              <a:t>Procurement  of Contractors -Time Schedule </a:t>
            </a:r>
            <a:endParaRPr kumimoji="0" lang="en-US" sz="105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 rot="19860864">
            <a:off x="-304800" y="2134349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COMPLETED </a:t>
            </a:r>
          </a:p>
        </p:txBody>
      </p:sp>
    </p:spTree>
    <p:extLst>
      <p:ext uri="{BB962C8B-B14F-4D97-AF65-F5344CB8AC3E}">
        <p14:creationId xmlns:p14="http://schemas.microsoft.com/office/powerpoint/2010/main" val="252231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902342"/>
              </p:ext>
            </p:extLst>
          </p:nvPr>
        </p:nvGraphicFramePr>
        <p:xfrm>
          <a:off x="0" y="482596"/>
          <a:ext cx="8991598" cy="6433358"/>
        </p:xfrm>
        <a:graphic>
          <a:graphicData uri="http://schemas.openxmlformats.org/drawingml/2006/table">
            <a:tbl>
              <a:tblPr firstRow="1" firstCol="1" bandRow="1"/>
              <a:tblGrid>
                <a:gridCol w="883040"/>
                <a:gridCol w="3074874"/>
                <a:gridCol w="1677603"/>
                <a:gridCol w="1677603"/>
                <a:gridCol w="1678478"/>
              </a:tblGrid>
              <a:tr h="4875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  <a:cs typeface="Latha"/>
                        </a:rPr>
                        <a:t>NO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Latha"/>
                        </a:rPr>
                        <a:t>*Activity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Latha"/>
                        </a:rPr>
                        <a:t>*Proposed Time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Latha"/>
                        </a:rPr>
                        <a:t>*Date of Commencement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Latha"/>
                        </a:rPr>
                        <a:t>*Date of Completion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5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Appointment Of CACPC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 week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20/06/2016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30/06/2016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5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Preparation of RFP Document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 weeks 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4/7/2016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15/07/2016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Scrutinizing the RFP Document by TEC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 week 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18/07/2016</a:t>
                      </a:r>
                      <a:endParaRPr lang="en-US" sz="110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22/07/2016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4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Approval for the  RFP Document By CACPC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 week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25/07/2016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/>
                          <a:cs typeface="Latha"/>
                        </a:rPr>
                        <a:t>04/8/2016</a:t>
                      </a:r>
                      <a:endParaRPr lang="en-US" sz="105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Calibri"/>
                        <a:cs typeface="Latha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37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5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Issue of RFP Documents 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an give clarification if any, issue addenda if any Closing RFP and Receiving RFP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28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5/08/2016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06/09/2016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6</a:t>
                      </a:r>
                      <a:endParaRPr lang="en-US" sz="11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Evaluation of RFP by TEC and submission PC report to CACPC</a:t>
                      </a:r>
                      <a:endParaRPr lang="en-US" sz="11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5 </a:t>
                      </a:r>
                      <a:r>
                        <a:rPr lang="en-US" sz="12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weeks </a:t>
                      </a:r>
                      <a:endParaRPr lang="en-US" sz="11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7/09/2016</a:t>
                      </a:r>
                      <a:endParaRPr lang="en-US" sz="11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14/10/2016</a:t>
                      </a:r>
                      <a:endParaRPr lang="en-US" sz="11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5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7</a:t>
                      </a:r>
                      <a:endParaRPr lang="en-US" sz="11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Negotiations by CACPC</a:t>
                      </a:r>
                      <a:endParaRPr lang="en-US" sz="11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 week</a:t>
                      </a:r>
                      <a:endParaRPr lang="en-US" sz="11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17/10/2016</a:t>
                      </a:r>
                      <a:endParaRPr lang="en-US" sz="11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Latha"/>
                        </a:rPr>
                        <a:t>21/10/2016</a:t>
                      </a:r>
                      <a:endParaRPr lang="en-US" sz="11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Obtain CACPC determination for award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1week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Latha"/>
                        </a:rPr>
                        <a:t>24/10/2016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Latha"/>
                        </a:rPr>
                        <a:t>28/10/2016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Obtain approval of the Cabinet of Ministers for the Award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1 week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Latha"/>
                        </a:rPr>
                        <a:t>31/10/2016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Latha"/>
                        </a:rPr>
                        <a:t>4/11/2016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Issue of Letter of Acceptance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1 week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Latha"/>
                        </a:rPr>
                        <a:t>7/11/2016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Latha"/>
                        </a:rPr>
                        <a:t>28/11/2016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5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11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/>
                          <a:ea typeface="Calibri"/>
                          <a:cs typeface="Latha"/>
                        </a:rPr>
                        <a:t>Signing of Contract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Latha"/>
                        </a:rPr>
                        <a:t>1week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Latha"/>
                        </a:rPr>
                        <a:t>15/11/2016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Latha"/>
                        </a:rPr>
                        <a:t>30/12/2016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7772400" cy="2412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Consultant Procurement Schedule 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 rot="20345394">
            <a:off x="304800" y="3352800"/>
            <a:ext cx="7772400" cy="241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COMPLETED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0966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Package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PACKAGE - A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(From </a:t>
            </a:r>
            <a:r>
              <a:rPr lang="en-US" dirty="0" err="1"/>
              <a:t>Meerigama</a:t>
            </a:r>
            <a:r>
              <a:rPr lang="en-US" dirty="0"/>
              <a:t> To </a:t>
            </a:r>
            <a:r>
              <a:rPr lang="en-US" dirty="0" err="1"/>
              <a:t>Riloluwa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 smtClean="0"/>
              <a:t>(From 37+090 To 46+800km)</a:t>
            </a:r>
          </a:p>
          <a:p>
            <a:pPr marL="0" indent="0">
              <a:buNone/>
            </a:pPr>
            <a:r>
              <a:rPr lang="en-US" dirty="0" smtClean="0"/>
              <a:t>Total Length 9.71km</a:t>
            </a:r>
          </a:p>
          <a:p>
            <a:pPr marL="0" indent="0">
              <a:buNone/>
            </a:pPr>
            <a:r>
              <a:rPr lang="en-US" dirty="0" smtClean="0"/>
              <a:t>Accepted Contract Amount –</a:t>
            </a:r>
            <a:r>
              <a:rPr lang="si-LK" dirty="0" smtClean="0"/>
              <a:t> </a:t>
            </a:r>
            <a:r>
              <a:rPr lang="en-US" dirty="0" smtClean="0"/>
              <a:t>LKR 34.149</a:t>
            </a:r>
          </a:p>
          <a:p>
            <a:pPr marL="0" indent="0">
              <a:buNone/>
            </a:pPr>
            <a:r>
              <a:rPr lang="en-US" dirty="0" smtClean="0"/>
              <a:t>Contractor – ICC / ACCESS /NAWALOKA &amp; KDESH Consortium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Package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PACKAGE B</a:t>
            </a:r>
          </a:p>
          <a:p>
            <a:pPr marL="0" indent="0">
              <a:buNone/>
            </a:pPr>
            <a:r>
              <a:rPr lang="en-US" dirty="0"/>
              <a:t>(From </a:t>
            </a:r>
            <a:r>
              <a:rPr lang="en-US" dirty="0" err="1" smtClean="0"/>
              <a:t>Riloluwa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err="1" smtClean="0"/>
              <a:t>Rangallepola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(From </a:t>
            </a:r>
            <a:r>
              <a:rPr lang="en-US" dirty="0" smtClean="0"/>
              <a:t>46+800 </a:t>
            </a:r>
            <a:r>
              <a:rPr lang="en-US" dirty="0"/>
              <a:t>To </a:t>
            </a:r>
            <a:r>
              <a:rPr lang="en-US" dirty="0" smtClean="0"/>
              <a:t>57+000km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Total Length </a:t>
            </a:r>
            <a:r>
              <a:rPr lang="en-US" dirty="0" smtClean="0"/>
              <a:t>10.20km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Accepted Contract Amount –</a:t>
            </a:r>
            <a:r>
              <a:rPr lang="si-LK" dirty="0"/>
              <a:t> </a:t>
            </a:r>
            <a:r>
              <a:rPr lang="en-US" dirty="0"/>
              <a:t>LKR </a:t>
            </a:r>
            <a:r>
              <a:rPr lang="en-US" dirty="0" smtClean="0"/>
              <a:t>34.592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Contractor – </a:t>
            </a:r>
            <a:r>
              <a:rPr lang="en-US" dirty="0" smtClean="0"/>
              <a:t>Sierra &amp; Olympus / </a:t>
            </a:r>
            <a:r>
              <a:rPr lang="en-US" dirty="0" err="1" smtClean="0"/>
              <a:t>Tudawa</a:t>
            </a:r>
            <a:r>
              <a:rPr lang="en-US" dirty="0" smtClean="0"/>
              <a:t> &amp; CEC Joint Venture Consortium 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1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PACKAGE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(From </a:t>
            </a:r>
            <a:r>
              <a:rPr lang="en-US" dirty="0" err="1" smtClean="0"/>
              <a:t>Rangallepola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err="1" smtClean="0"/>
              <a:t>Hiripitiwala</a:t>
            </a:r>
            <a:r>
              <a:rPr lang="en-US" dirty="0" smtClean="0"/>
              <a:t> &amp; </a:t>
            </a:r>
            <a:r>
              <a:rPr lang="en-US" dirty="0" err="1" smtClean="0"/>
              <a:t>Dewatagedara</a:t>
            </a:r>
            <a:r>
              <a:rPr lang="en-US" dirty="0" smtClean="0"/>
              <a:t> To </a:t>
            </a:r>
            <a:r>
              <a:rPr lang="en-US" dirty="0" err="1" smtClean="0"/>
              <a:t>Maditiyawala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(From </a:t>
            </a:r>
            <a:r>
              <a:rPr lang="en-US" dirty="0" smtClean="0"/>
              <a:t>57+000 </a:t>
            </a:r>
            <a:r>
              <a:rPr lang="en-US" dirty="0"/>
              <a:t>To </a:t>
            </a:r>
            <a:r>
              <a:rPr lang="en-US" dirty="0" smtClean="0"/>
              <a:t>62+330km &amp; 63+950 To 69+500km)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Total Length </a:t>
            </a:r>
            <a:r>
              <a:rPr lang="en-US" dirty="0" smtClean="0"/>
              <a:t>10.88km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Accepted Contract Amount –</a:t>
            </a:r>
            <a:r>
              <a:rPr lang="si-LK" dirty="0"/>
              <a:t> </a:t>
            </a:r>
            <a:r>
              <a:rPr lang="en-US" dirty="0"/>
              <a:t>LKR </a:t>
            </a:r>
            <a:r>
              <a:rPr lang="en-US" dirty="0" smtClean="0"/>
              <a:t>32.084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Contractor – </a:t>
            </a:r>
            <a:r>
              <a:rPr lang="en-US" dirty="0" smtClean="0"/>
              <a:t>KDAW / NEM / E&amp;C Consortium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14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PACKAGE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(From </a:t>
            </a:r>
            <a:r>
              <a:rPr lang="en-US" dirty="0" err="1" smtClean="0"/>
              <a:t>Maditiyawala</a:t>
            </a:r>
            <a:r>
              <a:rPr lang="en-US" dirty="0" smtClean="0"/>
              <a:t> To </a:t>
            </a:r>
            <a:r>
              <a:rPr lang="en-US" dirty="0" err="1" smtClean="0"/>
              <a:t>Kurunegala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(From </a:t>
            </a:r>
            <a:r>
              <a:rPr lang="en-US" dirty="0" smtClean="0"/>
              <a:t>69+500 </a:t>
            </a:r>
            <a:r>
              <a:rPr lang="en-US" dirty="0"/>
              <a:t>To </a:t>
            </a:r>
            <a:r>
              <a:rPr lang="en-US" dirty="0" smtClean="0"/>
              <a:t>78+000km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Total Length </a:t>
            </a:r>
            <a:r>
              <a:rPr lang="en-US" dirty="0" smtClean="0"/>
              <a:t>8.50km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Accepted Contract Amount –</a:t>
            </a:r>
            <a:r>
              <a:rPr lang="si-LK" dirty="0"/>
              <a:t> </a:t>
            </a:r>
            <a:r>
              <a:rPr lang="en-US" dirty="0"/>
              <a:t>LKR </a:t>
            </a:r>
            <a:r>
              <a:rPr lang="en-US" dirty="0" smtClean="0"/>
              <a:t>36.271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Contractor – </a:t>
            </a:r>
            <a:r>
              <a:rPr lang="en-US" dirty="0" smtClean="0"/>
              <a:t>MAGA - CML / VVK-HOVAEL Consortium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0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3.Project Implementation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4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81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Central Expressway Project -2 </a:t>
            </a:r>
            <a:br>
              <a:rPr lang="en-US" dirty="0" smtClean="0"/>
            </a:br>
            <a:r>
              <a:rPr lang="en-US" dirty="0" smtClean="0"/>
              <a:t>INAGUARATION CEREMONEY HELD AT GIRIULLA ON- 6/10/2016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419600" cy="48768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724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38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hlinkClick r:id="rId2" action="ppaction://hlinkfile"/>
              </a:rPr>
              <a:t>1. ACTION PLAN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9258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79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Cumulative Progress </a:t>
            </a:r>
            <a:br>
              <a:rPr lang="en-US" dirty="0" smtClean="0"/>
            </a:br>
            <a:r>
              <a:rPr lang="en-US" dirty="0" smtClean="0"/>
              <a:t>AS AT 25/01/2017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41434245"/>
              </p:ext>
            </p:extLst>
          </p:nvPr>
        </p:nvGraphicFramePr>
        <p:xfrm>
          <a:off x="914400" y="1219200"/>
          <a:ext cx="8229600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3276600"/>
                <a:gridCol w="2057400"/>
                <a:gridCol w="2057400"/>
              </a:tblGrid>
              <a:tr h="701040"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   Progress</a:t>
                      </a:r>
                      <a:endParaRPr lang="en-US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dirty="0" smtClean="0"/>
                        <a:t>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Feasibility  Studies</a:t>
                      </a:r>
                      <a:r>
                        <a:rPr lang="en-US" baseline="0" dirty="0" smtClean="0"/>
                        <a:t> , EIA study,</a:t>
                      </a:r>
                    </a:p>
                    <a:p>
                      <a:r>
                        <a:rPr lang="en-US" baseline="0" dirty="0" smtClean="0"/>
                        <a:t>Preliminary  Design , Investigations &amp; Resettlement  Action Plan (RAP)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dirty="0" smtClean="0"/>
                        <a:t>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Land Acquisition  &amp; Resettlement Program 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Progress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70%</a:t>
                      </a:r>
                      <a:endParaRPr lang="en-US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dirty="0" smtClean="0"/>
                        <a:t>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Procure ment of  Consultants       (Construction</a:t>
                      </a:r>
                      <a:r>
                        <a:rPr lang="en-US" baseline="0" dirty="0" smtClean="0"/>
                        <a:t>  Supervision)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dirty="0" smtClean="0"/>
                        <a:t>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Procurement  of </a:t>
                      </a:r>
                      <a:r>
                        <a:rPr lang="en-US" baseline="0" dirty="0" smtClean="0"/>
                        <a:t> 4 numbers of Civil Contractors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dirty="0" smtClean="0"/>
                        <a:t>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Civil  Construction Works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Works  commenced </a:t>
                      </a:r>
                    </a:p>
                    <a:p>
                      <a:r>
                        <a:rPr lang="en-US" dirty="0" smtClean="0"/>
                        <a:t>Mobilization </a:t>
                      </a:r>
                      <a:r>
                        <a:rPr lang="en-US" baseline="0" dirty="0" smtClean="0"/>
                        <a:t> of Contractors  and Consultants  in progress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Commenced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88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Line 5"/>
          <p:cNvSpPr>
            <a:spLocks noChangeShapeType="1"/>
          </p:cNvSpPr>
          <p:nvPr/>
        </p:nvSpPr>
        <p:spPr bwMode="auto">
          <a:xfrm>
            <a:off x="304800" y="4572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884" name="Line 6"/>
          <p:cNvSpPr>
            <a:spLocks noChangeShapeType="1"/>
          </p:cNvSpPr>
          <p:nvPr/>
        </p:nvSpPr>
        <p:spPr bwMode="auto">
          <a:xfrm>
            <a:off x="304800" y="4953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885" name="Line 7"/>
          <p:cNvSpPr>
            <a:spLocks noChangeShapeType="1"/>
          </p:cNvSpPr>
          <p:nvPr/>
        </p:nvSpPr>
        <p:spPr bwMode="auto">
          <a:xfrm>
            <a:off x="304800" y="10668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886" name="Text Box 8"/>
          <p:cNvSpPr txBox="1">
            <a:spLocks noChangeArrowheads="1"/>
          </p:cNvSpPr>
          <p:nvPr/>
        </p:nvSpPr>
        <p:spPr bwMode="auto">
          <a:xfrm>
            <a:off x="7732713" y="533400"/>
            <a:ext cx="868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r>
              <a:rPr lang="en-US" dirty="0">
                <a:solidFill>
                  <a:srgbClr val="4C4C4C"/>
                </a:solidFill>
                <a:latin typeface="Arial Black" pitchFamily="34" charset="0"/>
              </a:rPr>
              <a:t>CEP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887" name="Text Box 11"/>
          <p:cNvSpPr>
            <a:spLocks noGrp="1" noChangeArrowheads="1"/>
          </p:cNvSpPr>
          <p:nvPr>
            <p:ph type="title"/>
          </p:nvPr>
        </p:nvSpPr>
        <p:spPr>
          <a:xfrm>
            <a:off x="304800" y="153988"/>
            <a:ext cx="5105400" cy="1219200"/>
          </a:xfrm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sz="3200" b="1" dirty="0" smtClean="0">
                <a:solidFill>
                  <a:srgbClr val="4C4C4C"/>
                </a:solidFill>
              </a:rPr>
              <a:t>Section II (Package III)</a:t>
            </a:r>
            <a:endParaRPr lang="en-US" sz="2400" dirty="0" smtClean="0">
              <a:solidFill>
                <a:srgbClr val="4C4C4C"/>
              </a:solidFill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0400" y="1828800"/>
            <a:ext cx="1828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Meerigama Kurunegala – 39.7 km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 err="1" smtClean="0">
                <a:solidFill>
                  <a:srgbClr val="000000"/>
                </a:solidFill>
              </a:rPr>
              <a:t>Ambepussa</a:t>
            </a:r>
            <a:r>
              <a:rPr lang="en-US" sz="1400" dirty="0" smtClean="0">
                <a:solidFill>
                  <a:srgbClr val="000000"/>
                </a:solidFill>
              </a:rPr>
              <a:t> Link -9.3 km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(Two lane road)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52" y="0"/>
            <a:ext cx="9258300" cy="7162800"/>
            <a:chOff x="1928" y="291830"/>
            <a:chExt cx="9144000" cy="6858000"/>
          </a:xfrm>
        </p:grpSpPr>
        <p:pic>
          <p:nvPicPr>
            <p:cNvPr id="122882" name="Picture 4" descr="newspaperp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55"/>
            <a:stretch>
              <a:fillRect/>
            </a:stretch>
          </p:blipFill>
          <p:spPr bwMode="auto">
            <a:xfrm>
              <a:off x="1928" y="291830"/>
              <a:ext cx="9144000" cy="6858000"/>
            </a:xfrm>
            <a:prstGeom prst="rect">
              <a:avLst/>
            </a:prstGeom>
            <a:noFill/>
            <a:ln w="76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2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3" t="40519" r="52418" b="29691"/>
            <a:stretch/>
          </p:blipFill>
          <p:spPr bwMode="auto">
            <a:xfrm>
              <a:off x="969187" y="1364315"/>
              <a:ext cx="4984414" cy="39658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>
              <a:hlinkClick r:id="" action="ppaction://noaction"/>
            </p:cNvPr>
            <p:cNvSpPr/>
            <p:nvPr/>
          </p:nvSpPr>
          <p:spPr bwMode="auto">
            <a:xfrm>
              <a:off x="990600" y="5181600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smtClean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3" name="Oval 12">
              <a:hlinkClick r:id="" action="ppaction://noaction"/>
            </p:cNvPr>
            <p:cNvSpPr/>
            <p:nvPr/>
          </p:nvSpPr>
          <p:spPr bwMode="auto">
            <a:xfrm>
              <a:off x="2514600" y="3048794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smtClean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5" name="Oval 14">
              <a:hlinkClick r:id="" action="ppaction://noaction"/>
            </p:cNvPr>
            <p:cNvSpPr/>
            <p:nvPr/>
          </p:nvSpPr>
          <p:spPr bwMode="auto">
            <a:xfrm>
              <a:off x="4572000" y="2077253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smtClean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6" name="Oval 15">
              <a:hlinkClick r:id="" action="ppaction://noaction"/>
            </p:cNvPr>
            <p:cNvSpPr/>
            <p:nvPr/>
          </p:nvSpPr>
          <p:spPr bwMode="auto">
            <a:xfrm>
              <a:off x="5170932" y="1544637"/>
              <a:ext cx="228600" cy="228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smtClean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pic>
          <p:nvPicPr>
            <p:cNvPr id="133123" name="Picture 3" descr="C:\Program Files (x86)\Microsoft Office\MEDIA\CAGCAT10\j0205462.wmf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1783" y="1364315"/>
              <a:ext cx="606434" cy="603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C:\Program Files (x86)\Microsoft Office\MEDIA\CAGCAT10\j0205462.wmf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8240" y="1447617"/>
              <a:ext cx="606434" cy="603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41941" y="365010"/>
            <a:ext cx="2962720" cy="63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kern="0" dirty="0" smtClean="0">
                <a:solidFill>
                  <a:srgbClr val="4C4C4C"/>
                </a:solidFill>
              </a:rPr>
              <a:t>Section II </a:t>
            </a:r>
            <a:endParaRPr lang="en-US" sz="2400" kern="0" dirty="0" smtClean="0">
              <a:solidFill>
                <a:srgbClr val="4C4C4C"/>
              </a:solidFill>
              <a:latin typeface="Times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2332" y="365010"/>
            <a:ext cx="506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all" dirty="0" err="1" smtClean="0">
                <a:solidFill>
                  <a:srgbClr val="000000"/>
                </a:solidFill>
              </a:rPr>
              <a:t>MEErigama</a:t>
            </a:r>
            <a:r>
              <a:rPr lang="en-US" sz="2000" b="1" cap="all" dirty="0" smtClean="0">
                <a:solidFill>
                  <a:srgbClr val="000000"/>
                </a:solidFill>
              </a:rPr>
              <a:t> to </a:t>
            </a:r>
            <a:r>
              <a:rPr lang="en-US" sz="2000" b="1" cap="all" dirty="0" err="1" smtClean="0">
                <a:solidFill>
                  <a:srgbClr val="000000"/>
                </a:solidFill>
              </a:rPr>
              <a:t>Kurunegala</a:t>
            </a:r>
            <a:r>
              <a:rPr lang="en-US" sz="2000" b="1" cap="all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-39.29km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8053" y="2430697"/>
            <a:ext cx="25472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cap="all" dirty="0" smtClean="0">
                <a:solidFill>
                  <a:srgbClr val="000000"/>
                </a:solidFill>
              </a:rPr>
              <a:t>Interchanges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cap="all" dirty="0" err="1" smtClean="0">
                <a:solidFill>
                  <a:srgbClr val="000000"/>
                </a:solidFill>
              </a:rPr>
              <a:t>MEErigama</a:t>
            </a:r>
            <a:r>
              <a:rPr lang="en-US" sz="1600" b="1" cap="all" dirty="0" smtClean="0">
                <a:solidFill>
                  <a:srgbClr val="000000"/>
                </a:solidFill>
              </a:rPr>
              <a:t>- North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cap="all" dirty="0" err="1" smtClean="0">
                <a:solidFill>
                  <a:srgbClr val="000000"/>
                </a:solidFill>
              </a:rPr>
              <a:t>Nakalagamuwa</a:t>
            </a:r>
            <a:endParaRPr lang="en-US" sz="1600" b="1" cap="all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cap="all" dirty="0" err="1" smtClean="0">
                <a:solidFill>
                  <a:srgbClr val="000000"/>
                </a:solidFill>
              </a:rPr>
              <a:t>Pothuhera</a:t>
            </a:r>
            <a:r>
              <a:rPr lang="en-US" sz="1600" b="1" cap="all" dirty="0" smtClean="0">
                <a:solidFill>
                  <a:srgbClr val="000000"/>
                </a:solidFill>
              </a:rPr>
              <a:t> System IC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cap="all" dirty="0" err="1" smtClean="0">
                <a:solidFill>
                  <a:srgbClr val="000000"/>
                </a:solidFill>
              </a:rPr>
              <a:t>Dambokka</a:t>
            </a:r>
            <a:endParaRPr lang="en-US" sz="1600" b="1" cap="all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cap="all" dirty="0" smtClean="0">
                <a:solidFill>
                  <a:srgbClr val="000000"/>
                </a:solidFill>
              </a:rPr>
              <a:t>Kurunegala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750411"/>
              </p:ext>
            </p:extLst>
          </p:nvPr>
        </p:nvGraphicFramePr>
        <p:xfrm>
          <a:off x="541941" y="5705573"/>
          <a:ext cx="7137401" cy="14222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75929"/>
                <a:gridCol w="1448223"/>
                <a:gridCol w="2267513"/>
                <a:gridCol w="2045736"/>
              </a:tblGrid>
              <a:tr h="4510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Section</a:t>
                      </a:r>
                      <a:endParaRPr lang="en-US" sz="1600" dirty="0"/>
                    </a:p>
                  </a:txBody>
                  <a:tcPr marL="91426" marR="91426" marT="45710" marB="45710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Funding</a:t>
                      </a:r>
                      <a:endParaRPr lang="en-US" sz="1600" dirty="0"/>
                    </a:p>
                  </a:txBody>
                  <a:tcPr marL="91426" marR="91426" marT="45710" marB="45710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Contractor</a:t>
                      </a:r>
                      <a:endParaRPr lang="en-US" sz="1600" dirty="0"/>
                    </a:p>
                  </a:txBody>
                  <a:tcPr marL="91426" marR="91426" marT="45710" marB="45710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Consultant</a:t>
                      </a:r>
                      <a:endParaRPr lang="en-US" sz="1600" dirty="0"/>
                    </a:p>
                  </a:txBody>
                  <a:tcPr marL="91426" marR="91426" marT="45710" marB="45710" anchor="ctr"/>
                </a:tc>
              </a:tr>
              <a:tr h="9711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26" marR="91426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Local   Banks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26" marR="91426" marT="45710" marB="4571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4  Consortiums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26" marR="91426" marT="45710" marB="4571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One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Consortium Consultants  </a:t>
                      </a:r>
                      <a:endParaRPr 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26" marR="91426" marT="45710" marB="4571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281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98634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ACTIVITIES DURUNG THE YEAR 2017 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03467478"/>
              </p:ext>
            </p:extLst>
          </p:nvPr>
        </p:nvGraphicFramePr>
        <p:xfrm>
          <a:off x="914400" y="1219200"/>
          <a:ext cx="8229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3276600"/>
                <a:gridCol w="2057400"/>
                <a:gridCol w="2057400"/>
              </a:tblGrid>
              <a:tr h="701040"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Expected</a:t>
                      </a:r>
                      <a:r>
                        <a:rPr lang="en-US" baseline="0" dirty="0" smtClean="0"/>
                        <a:t>  Progress</a:t>
                      </a:r>
                      <a:endParaRPr lang="en-US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dirty="0" smtClean="0"/>
                        <a:t>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Land Acquisition  &amp; Resettlement Program 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Progress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dirty="0" smtClean="0"/>
                        <a:t>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Civil  Construction Works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Works  commenced </a:t>
                      </a:r>
                    </a:p>
                    <a:p>
                      <a:r>
                        <a:rPr lang="en-US" dirty="0" smtClean="0"/>
                        <a:t>Mobilization </a:t>
                      </a:r>
                      <a:r>
                        <a:rPr lang="en-US" baseline="0" dirty="0" smtClean="0"/>
                        <a:t> of Contractors  and Consultants  in progress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30%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885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1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Issues and Challenges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838200"/>
            <a:ext cx="6400800" cy="5791200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Project Priority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Land Acquisition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Funding Arrangements.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Implementation </a:t>
            </a:r>
          </a:p>
          <a:p>
            <a:pPr marL="1428750" lvl="2" indent="-514350" algn="l">
              <a:buFont typeface="+mj-lt"/>
              <a:buAutoNum type="arabicPeriod"/>
            </a:pPr>
            <a:r>
              <a:rPr lang="en-US" dirty="0" smtClean="0"/>
              <a:t>Extraction and Deposit sites Approvals</a:t>
            </a:r>
          </a:p>
          <a:p>
            <a:pPr marL="1428750" lvl="2" indent="-514350" algn="l">
              <a:buFont typeface="+mj-lt"/>
              <a:buAutoNum type="arabicPeriod"/>
            </a:pPr>
            <a:r>
              <a:rPr lang="en-US" dirty="0" smtClean="0"/>
              <a:t>Approval of Quarries  </a:t>
            </a:r>
          </a:p>
          <a:p>
            <a:pPr marL="1428750" lvl="2" indent="-514350" algn="l">
              <a:buFont typeface="+mj-lt"/>
              <a:buAutoNum type="arabicPeriod"/>
            </a:pPr>
            <a:r>
              <a:rPr lang="en-US" dirty="0" smtClean="0"/>
              <a:t>Environmental Clearances</a:t>
            </a:r>
          </a:p>
          <a:p>
            <a:pPr marL="1428750" lvl="2" indent="-514350" algn="l">
              <a:buFont typeface="+mj-lt"/>
              <a:buAutoNum type="arabicPeriod"/>
            </a:pPr>
            <a:r>
              <a:rPr lang="en-US" dirty="0" smtClean="0"/>
              <a:t>Other  local authorities approvals 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THANK YOU </a:t>
            </a:r>
            <a:endParaRPr lang="en-US" sz="6000" dirty="0"/>
          </a:p>
        </p:txBody>
      </p:sp>
      <p:pic>
        <p:nvPicPr>
          <p:cNvPr id="5" name="Content Placeholder 4" descr="http://www.economictimes.indiatimes.com/photo/15421591.cms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4500" y="1958181"/>
            <a:ext cx="5715000" cy="381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515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648"/>
            <a:ext cx="8229600" cy="6397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PROJECT SUMMARY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2484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No. of Lanes                     - 04</a:t>
            </a:r>
          </a:p>
          <a:p>
            <a:pPr>
              <a:buFont typeface="Wingdings" pitchFamily="2" charset="2"/>
              <a:buChar char="Ø"/>
            </a:pP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Lane width                       - 3.6m</a:t>
            </a:r>
          </a:p>
          <a:p>
            <a:pPr>
              <a:buFont typeface="Wingdings" pitchFamily="2" charset="2"/>
              <a:buChar char="Ø"/>
            </a:pP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Road Length                    - 39.29km</a:t>
            </a:r>
          </a:p>
          <a:p>
            <a:pPr>
              <a:buFont typeface="Wingdings" pitchFamily="2" charset="2"/>
              <a:buChar char="Ø"/>
            </a:pP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Project Duration -             -4 Years (From 2016       Jan to Dec                               		2019 )</a:t>
            </a:r>
          </a:p>
          <a:p>
            <a:pPr algn="ctr">
              <a:buFont typeface="Wingdings" pitchFamily="2" charset="2"/>
              <a:buChar char="Ø"/>
            </a:pPr>
            <a:r>
              <a:rPr lang="en-US" altLang="en-US" sz="4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Project Cost 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514350" indent="-514350">
              <a:buAutoNum type="arabicPeriod"/>
            </a:pP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Civil Works 	        LKR 137.098 Billion( Excluding Taxes)</a:t>
            </a:r>
          </a:p>
          <a:p>
            <a:pPr marL="514350" indent="-514350">
              <a:buAutoNum type="arabicPeriod"/>
            </a:pPr>
            <a:r>
              <a:rPr lang="en-US" altLang="en-US" sz="2200" dirty="0" smtClean="0">
                <a:latin typeface="Times New Roman" pitchFamily="18" charset="0"/>
                <a:cs typeface="Times New Roman" pitchFamily="18" charset="0"/>
              </a:rPr>
              <a:t>Construction 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Supervision 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LKR     2.243 Billion +US$ 5.861        					Million</a:t>
            </a:r>
          </a:p>
          <a:p>
            <a:pPr marL="0" indent="0">
              <a:buNone/>
            </a:pP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(excluding Taxes)</a:t>
            </a:r>
          </a:p>
          <a:p>
            <a:pPr marL="0" indent="0">
              <a:buNone/>
            </a:pP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3.     Land Acquisitions     LKR 6.5 Billion </a:t>
            </a:r>
          </a:p>
          <a:p>
            <a:pPr lvl="1">
              <a:buFont typeface="Wingdings" pitchFamily="2" charset="2"/>
              <a:buChar char="Ø"/>
            </a:pPr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of structures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3266584"/>
              </p:ext>
            </p:extLst>
          </p:nvPr>
        </p:nvGraphicFramePr>
        <p:xfrm>
          <a:off x="457200" y="1600200"/>
          <a:ext cx="8229600" cy="321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295400"/>
                <a:gridCol w="1066800"/>
                <a:gridCol w="3810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 of 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Viaducts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6820m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Underpass Bridges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1065m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Nos.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Nos. Length 20m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Overpass Bridges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 Nos.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Nos. Length  80m , 1 No. Length 100m, 1 No. Length 30m, 1 No. Length 155m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Underpass Box Structures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 Nos.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Provided 14 Nos. for 8.2m wide roads, 1 No. for 10m wide roads, 1 No. for 6m wide road,</a:t>
                      </a:r>
                      <a:r>
                        <a:rPr lang="en-US" baseline="0" dirty="0" smtClean="0"/>
                        <a:t> 3 Nos. for 4m wide roads and 3 Nos. for 3m wide roads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5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762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Progress </a:t>
            </a:r>
            <a:br>
              <a:rPr lang="en-US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of </a:t>
            </a:r>
            <a:br>
              <a:rPr lang="en-US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Activities</a:t>
            </a:r>
            <a:br>
              <a:rPr lang="en-US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endParaRPr lang="en-US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797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Activities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Land Acquisitions &amp; Resettlement Process </a:t>
            </a:r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dirty="0" smtClean="0">
                <a:solidFill>
                  <a:srgbClr val="FFFF00"/>
                </a:solidFill>
              </a:rPr>
              <a:t>Project Procurement completed 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3.Project Implementation Commenced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90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1.Land </a:t>
            </a:r>
            <a:r>
              <a:rPr lang="en-US" dirty="0"/>
              <a:t>Acquisitions &amp; Resettlement Process</a:t>
            </a:r>
          </a:p>
        </p:txBody>
      </p:sp>
    </p:spTree>
    <p:extLst>
      <p:ext uri="{BB962C8B-B14F-4D97-AF65-F5344CB8AC3E}">
        <p14:creationId xmlns:p14="http://schemas.microsoft.com/office/powerpoint/2010/main" val="3304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NUMBER OF LOTS AND AREA TO BE ACQUIRED (PRIVATE LANDS)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225347"/>
              </p:ext>
            </p:extLst>
          </p:nvPr>
        </p:nvGraphicFramePr>
        <p:xfrm>
          <a:off x="457200" y="1219200"/>
          <a:ext cx="8229600" cy="51249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200"/>
                <a:gridCol w="2743200"/>
                <a:gridCol w="2743200"/>
              </a:tblGrid>
              <a:tr h="609600">
                <a:tc rowSpan="2"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DS</a:t>
                      </a:r>
                      <a:r>
                        <a:rPr lang="en-US" sz="2000" baseline="0" dirty="0" smtClean="0"/>
                        <a:t> DIVISION</a:t>
                      </a:r>
                      <a:endParaRPr lang="en-US" sz="2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LANDS</a:t>
                      </a:r>
                      <a:r>
                        <a:rPr lang="en-US" baseline="0" dirty="0" smtClean="0"/>
                        <a:t> TO BE ACQUIRED (PRIVATE)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28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of Lots To be Acquired/</a:t>
                      </a:r>
                      <a:r>
                        <a:rPr lang="en-US" baseline="0" dirty="0" smtClean="0"/>
                        <a:t> Completed 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Area in Ha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28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Kurunegala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890 /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50.0242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28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Narammala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1026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78.7162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28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Weerambugedara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358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31.2942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28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Polgahawela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560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39.4833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28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Allawwa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293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51.1862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28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Meerigama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513/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69.0322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3640/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319.7363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74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2.Project Procurement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00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7000</TotalTime>
  <Words>857</Words>
  <Application>Microsoft Office PowerPoint</Application>
  <PresentationFormat>On-screen Show (4:3)</PresentationFormat>
  <Paragraphs>298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Section II (Package III)</vt:lpstr>
      <vt:lpstr>PROJECT SUMMARY</vt:lpstr>
      <vt:lpstr>Details of structures</vt:lpstr>
      <vt:lpstr>Progress  of  Activities  </vt:lpstr>
      <vt:lpstr>Project Activities </vt:lpstr>
      <vt:lpstr>1.Land Acquisitions &amp; Resettlement Process</vt:lpstr>
      <vt:lpstr>NUMBER OF LOTS AND AREA TO BE ACQUIRED (PRIVATE LANDS)</vt:lpstr>
      <vt:lpstr>2.Project Procurement </vt:lpstr>
      <vt:lpstr>PowerPoint Presentation</vt:lpstr>
      <vt:lpstr>Consultant Procurement Schedule </vt:lpstr>
      <vt:lpstr>Package Summary</vt:lpstr>
      <vt:lpstr>Package Summary</vt:lpstr>
      <vt:lpstr>Package Summary</vt:lpstr>
      <vt:lpstr>Package Summary</vt:lpstr>
      <vt:lpstr>3.Project Implementation  </vt:lpstr>
      <vt:lpstr>Central Expressway Project -2  INAGUARATION CEREMONEY HELD AT GIRIULLA ON- 6/10/2016</vt:lpstr>
      <vt:lpstr>1. ACTION PLAN </vt:lpstr>
      <vt:lpstr>Cumulative Progress  AS AT 25/01/2017</vt:lpstr>
      <vt:lpstr>ACTIVITIES DURUNG THE YEAR 2017  </vt:lpstr>
      <vt:lpstr>Issues and Challenges </vt:lpstr>
      <vt:lpstr>THANK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EXPRESSWAY PROJECT</dc:title>
  <dc:creator>user</dc:creator>
  <cp:lastModifiedBy>PF3443 MOHAN V</cp:lastModifiedBy>
  <cp:revision>408</cp:revision>
  <cp:lastPrinted>2015-11-16T03:23:15Z</cp:lastPrinted>
  <dcterms:created xsi:type="dcterms:W3CDTF">2015-11-09T03:32:47Z</dcterms:created>
  <dcterms:modified xsi:type="dcterms:W3CDTF">2017-01-23T03:47:39Z</dcterms:modified>
</cp:coreProperties>
</file>